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59" r:id="rId5"/>
    <p:sldId id="258" r:id="rId6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d.docs.live.net/1c15695c3b02e0c0/Fortuna/Leden/Ledenverloop/Ledenverloop%20All%20United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https://d.docs.live.net/1c15695c3b02e0c0/Fortuna/Leden/Ledenverloop/Ledenverloop%20All%20United%20per%20leeftijdscategorie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https://d.docs.live.net/1c15695c3b02e0c0/Fortuna/Leden/Ledenverloop/Ledenverloop%20All%20United%20per%20leeftijdscategorie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l-NL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'[Ledenverloop All United.xlsx]Totaal'!$C$1</c:f>
              <c:strCache>
                <c:ptCount val="1"/>
                <c:pt idx="0">
                  <c:v>Lid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'[Ledenverloop All United.xlsx]Totaal'!$A$2:$A$7</c:f>
              <c:numCache>
                <c:formatCode>m/d/yyyy</c:formatCode>
                <c:ptCount val="6"/>
                <c:pt idx="0">
                  <c:v>41275</c:v>
                </c:pt>
                <c:pt idx="1">
                  <c:v>41640</c:v>
                </c:pt>
                <c:pt idx="2">
                  <c:v>42005</c:v>
                </c:pt>
                <c:pt idx="3">
                  <c:v>42370</c:v>
                </c:pt>
                <c:pt idx="4">
                  <c:v>42736</c:v>
                </c:pt>
                <c:pt idx="5">
                  <c:v>43101</c:v>
                </c:pt>
              </c:numCache>
            </c:numRef>
          </c:cat>
          <c:val>
            <c:numRef>
              <c:f>'[Ledenverloop All United.xlsx]Totaal'!$C$2:$C$6</c:f>
              <c:numCache>
                <c:formatCode>General</c:formatCode>
                <c:ptCount val="5"/>
                <c:pt idx="0">
                  <c:v>695</c:v>
                </c:pt>
                <c:pt idx="1">
                  <c:v>895</c:v>
                </c:pt>
                <c:pt idx="2">
                  <c:v>827</c:v>
                </c:pt>
                <c:pt idx="3">
                  <c:v>751</c:v>
                </c:pt>
                <c:pt idx="4">
                  <c:v>753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5CA-47DA-B868-F9A79ABA329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604758200"/>
        <c:axId val="604758528"/>
      </c:lineChart>
      <c:dateAx>
        <c:axId val="604758200"/>
        <c:scaling>
          <c:orientation val="minMax"/>
        </c:scaling>
        <c:delete val="0"/>
        <c:axPos val="b"/>
        <c:numFmt formatCode="m/d/yyyy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NL"/>
          </a:p>
        </c:txPr>
        <c:crossAx val="604758528"/>
        <c:crosses val="autoZero"/>
        <c:auto val="0"/>
        <c:lblOffset val="100"/>
        <c:baseTimeUnit val="years"/>
      </c:dateAx>
      <c:valAx>
        <c:axId val="604758528"/>
        <c:scaling>
          <c:orientation val="minMax"/>
          <c:min val="6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NL"/>
          </a:p>
        </c:txPr>
        <c:crossAx val="6047582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nl-NL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nl-NL"/>
              <a:t>Totaal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l-NL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'[Ledenverloop All United per leeftijdscategorie.xlsx]Leeftijdsgroep'!$A$14</c:f>
              <c:strCache>
                <c:ptCount val="1"/>
                <c:pt idx="0">
                  <c:v>Jeugd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'[Ledenverloop All United per leeftijdscategorie.xlsx]Leeftijdsgroep'!$B$1:$F$1</c:f>
              <c:numCache>
                <c:formatCode>m/d/yyyy</c:formatCode>
                <c:ptCount val="5"/>
                <c:pt idx="0">
                  <c:v>41275</c:v>
                </c:pt>
                <c:pt idx="1">
                  <c:v>41640</c:v>
                </c:pt>
                <c:pt idx="2">
                  <c:v>42005</c:v>
                </c:pt>
                <c:pt idx="3">
                  <c:v>42370</c:v>
                </c:pt>
                <c:pt idx="4">
                  <c:v>42736</c:v>
                </c:pt>
              </c:numCache>
            </c:numRef>
          </c:cat>
          <c:val>
            <c:numRef>
              <c:f>'[Ledenverloop All United per leeftijdscategorie.xlsx]Leeftijdsgroep'!$B$14:$F$14</c:f>
              <c:numCache>
                <c:formatCode>General</c:formatCode>
                <c:ptCount val="5"/>
                <c:pt idx="0">
                  <c:v>89</c:v>
                </c:pt>
                <c:pt idx="1">
                  <c:v>183</c:v>
                </c:pt>
                <c:pt idx="2">
                  <c:v>190</c:v>
                </c:pt>
                <c:pt idx="3">
                  <c:v>172</c:v>
                </c:pt>
                <c:pt idx="4">
                  <c:v>183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238-4EAB-A780-26A589E93CEC}"/>
            </c:ext>
          </c:extLst>
        </c:ser>
        <c:ser>
          <c:idx val="1"/>
          <c:order val="1"/>
          <c:tx>
            <c:strRef>
              <c:f>'[Ledenverloop All United per leeftijdscategorie.xlsx]Leeftijdsgroep'!$A$15</c:f>
              <c:strCache>
                <c:ptCount val="1"/>
                <c:pt idx="0">
                  <c:v>Senioren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'[Ledenverloop All United per leeftijdscategorie.xlsx]Leeftijdsgroep'!$B$1:$F$1</c:f>
              <c:numCache>
                <c:formatCode>m/d/yyyy</c:formatCode>
                <c:ptCount val="5"/>
                <c:pt idx="0">
                  <c:v>41275</c:v>
                </c:pt>
                <c:pt idx="1">
                  <c:v>41640</c:v>
                </c:pt>
                <c:pt idx="2">
                  <c:v>42005</c:v>
                </c:pt>
                <c:pt idx="3">
                  <c:v>42370</c:v>
                </c:pt>
                <c:pt idx="4">
                  <c:v>42736</c:v>
                </c:pt>
              </c:numCache>
            </c:numRef>
          </c:cat>
          <c:val>
            <c:numRef>
              <c:f>'[Ledenverloop All United per leeftijdscategorie.xlsx]Leeftijdsgroep'!$B$15:$F$15</c:f>
              <c:numCache>
                <c:formatCode>General</c:formatCode>
                <c:ptCount val="5"/>
                <c:pt idx="0">
                  <c:v>610</c:v>
                </c:pt>
                <c:pt idx="1">
                  <c:v>716</c:v>
                </c:pt>
                <c:pt idx="2">
                  <c:v>640</c:v>
                </c:pt>
                <c:pt idx="3">
                  <c:v>580</c:v>
                </c:pt>
                <c:pt idx="4">
                  <c:v>570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238-4EAB-A780-26A589E93CE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19169448"/>
        <c:axId val="519171416"/>
      </c:lineChart>
      <c:dateAx>
        <c:axId val="519169448"/>
        <c:scaling>
          <c:orientation val="minMax"/>
        </c:scaling>
        <c:delete val="0"/>
        <c:axPos val="b"/>
        <c:numFmt formatCode="m/d/yyyy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NL"/>
          </a:p>
        </c:txPr>
        <c:crossAx val="519171416"/>
        <c:crosses val="autoZero"/>
        <c:auto val="1"/>
        <c:lblOffset val="100"/>
        <c:baseTimeUnit val="years"/>
      </c:dateAx>
      <c:valAx>
        <c:axId val="5191714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NL"/>
          </a:p>
        </c:txPr>
        <c:crossAx val="5191694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l-N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nl-NL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nl-NL"/>
              <a:t>Jeugd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l-NL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'[Ledenverloop All United per leeftijdscategorie.xlsx]Leeftijdsgroep'!$A$3</c:f>
              <c:strCache>
                <c:ptCount val="1"/>
                <c:pt idx="0">
                  <c:v>  Mini pupillen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'[Ledenverloop All United per leeftijdscategorie.xlsx]Leeftijdsgroep'!$B$1:$F$1</c:f>
              <c:numCache>
                <c:formatCode>m/d/yyyy</c:formatCode>
                <c:ptCount val="5"/>
                <c:pt idx="0">
                  <c:v>41275</c:v>
                </c:pt>
                <c:pt idx="1">
                  <c:v>41640</c:v>
                </c:pt>
                <c:pt idx="2">
                  <c:v>42005</c:v>
                </c:pt>
                <c:pt idx="3">
                  <c:v>42370</c:v>
                </c:pt>
                <c:pt idx="4">
                  <c:v>42736</c:v>
                </c:pt>
              </c:numCache>
            </c:numRef>
          </c:cat>
          <c:val>
            <c:numRef>
              <c:f>'[Ledenverloop All United per leeftijdscategorie.xlsx]Leeftijdsgroep'!$B$3:$F$3</c:f>
              <c:numCache>
                <c:formatCode>General</c:formatCode>
                <c:ptCount val="5"/>
                <c:pt idx="0">
                  <c:v>2</c:v>
                </c:pt>
                <c:pt idx="1">
                  <c:v>0</c:v>
                </c:pt>
                <c:pt idx="2">
                  <c:v>1</c:v>
                </c:pt>
                <c:pt idx="3">
                  <c:v>5</c:v>
                </c:pt>
                <c:pt idx="4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644-4571-81F5-ACA100BE7336}"/>
            </c:ext>
          </c:extLst>
        </c:ser>
        <c:ser>
          <c:idx val="1"/>
          <c:order val="1"/>
          <c:tx>
            <c:strRef>
              <c:f>'[Ledenverloop All United per leeftijdscategorie.xlsx]Leeftijdsgroep'!$A$4</c:f>
              <c:strCache>
                <c:ptCount val="1"/>
                <c:pt idx="0">
                  <c:v>  C-Pupillen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'[Ledenverloop All United per leeftijdscategorie.xlsx]Leeftijdsgroep'!$B$1:$F$1</c:f>
              <c:numCache>
                <c:formatCode>m/d/yyyy</c:formatCode>
                <c:ptCount val="5"/>
                <c:pt idx="0">
                  <c:v>41275</c:v>
                </c:pt>
                <c:pt idx="1">
                  <c:v>41640</c:v>
                </c:pt>
                <c:pt idx="2">
                  <c:v>42005</c:v>
                </c:pt>
                <c:pt idx="3">
                  <c:v>42370</c:v>
                </c:pt>
                <c:pt idx="4">
                  <c:v>42736</c:v>
                </c:pt>
              </c:numCache>
            </c:numRef>
          </c:cat>
          <c:val>
            <c:numRef>
              <c:f>'[Ledenverloop All United per leeftijdscategorie.xlsx]Leeftijdsgroep'!$B$4:$F$4</c:f>
              <c:numCache>
                <c:formatCode>General</c:formatCode>
                <c:ptCount val="5"/>
                <c:pt idx="0">
                  <c:v>7</c:v>
                </c:pt>
                <c:pt idx="1">
                  <c:v>13</c:v>
                </c:pt>
                <c:pt idx="2">
                  <c:v>19</c:v>
                </c:pt>
                <c:pt idx="3">
                  <c:v>15</c:v>
                </c:pt>
                <c:pt idx="4">
                  <c:v>20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644-4571-81F5-ACA100BE7336}"/>
            </c:ext>
          </c:extLst>
        </c:ser>
        <c:ser>
          <c:idx val="2"/>
          <c:order val="2"/>
          <c:tx>
            <c:strRef>
              <c:f>'[Ledenverloop All United per leeftijdscategorie.xlsx]Leeftijdsgroep'!$A$5</c:f>
              <c:strCache>
                <c:ptCount val="1"/>
                <c:pt idx="0">
                  <c:v>  B-Pupillen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'[Ledenverloop All United per leeftijdscategorie.xlsx]Leeftijdsgroep'!$B$1:$F$1</c:f>
              <c:numCache>
                <c:formatCode>m/d/yyyy</c:formatCode>
                <c:ptCount val="5"/>
                <c:pt idx="0">
                  <c:v>41275</c:v>
                </c:pt>
                <c:pt idx="1">
                  <c:v>41640</c:v>
                </c:pt>
                <c:pt idx="2">
                  <c:v>42005</c:v>
                </c:pt>
                <c:pt idx="3">
                  <c:v>42370</c:v>
                </c:pt>
                <c:pt idx="4">
                  <c:v>42736</c:v>
                </c:pt>
              </c:numCache>
            </c:numRef>
          </c:cat>
          <c:val>
            <c:numRef>
              <c:f>'[Ledenverloop All United per leeftijdscategorie.xlsx]Leeftijdsgroep'!$B$5:$F$5</c:f>
              <c:numCache>
                <c:formatCode>General</c:formatCode>
                <c:ptCount val="5"/>
                <c:pt idx="0">
                  <c:v>22</c:v>
                </c:pt>
                <c:pt idx="1">
                  <c:v>40</c:v>
                </c:pt>
                <c:pt idx="2">
                  <c:v>46</c:v>
                </c:pt>
                <c:pt idx="3">
                  <c:v>35</c:v>
                </c:pt>
                <c:pt idx="4">
                  <c:v>47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5644-4571-81F5-ACA100BE7336}"/>
            </c:ext>
          </c:extLst>
        </c:ser>
        <c:ser>
          <c:idx val="3"/>
          <c:order val="3"/>
          <c:tx>
            <c:strRef>
              <c:f>'[Ledenverloop All United per leeftijdscategorie.xlsx]Leeftijdsgroep'!$A$6</c:f>
              <c:strCache>
                <c:ptCount val="1"/>
                <c:pt idx="0">
                  <c:v>  A-Pupillen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numRef>
              <c:f>'[Ledenverloop All United per leeftijdscategorie.xlsx]Leeftijdsgroep'!$B$1:$F$1</c:f>
              <c:numCache>
                <c:formatCode>m/d/yyyy</c:formatCode>
                <c:ptCount val="5"/>
                <c:pt idx="0">
                  <c:v>41275</c:v>
                </c:pt>
                <c:pt idx="1">
                  <c:v>41640</c:v>
                </c:pt>
                <c:pt idx="2">
                  <c:v>42005</c:v>
                </c:pt>
                <c:pt idx="3">
                  <c:v>42370</c:v>
                </c:pt>
                <c:pt idx="4">
                  <c:v>42736</c:v>
                </c:pt>
              </c:numCache>
            </c:numRef>
          </c:cat>
          <c:val>
            <c:numRef>
              <c:f>'[Ledenverloop All United per leeftijdscategorie.xlsx]Leeftijdsgroep'!$B$6:$F$6</c:f>
              <c:numCache>
                <c:formatCode>General</c:formatCode>
                <c:ptCount val="5"/>
                <c:pt idx="0">
                  <c:v>19</c:v>
                </c:pt>
                <c:pt idx="1">
                  <c:v>50</c:v>
                </c:pt>
                <c:pt idx="2">
                  <c:v>49</c:v>
                </c:pt>
                <c:pt idx="3">
                  <c:v>43</c:v>
                </c:pt>
                <c:pt idx="4">
                  <c:v>37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5644-4571-81F5-ACA100BE7336}"/>
            </c:ext>
          </c:extLst>
        </c:ser>
        <c:ser>
          <c:idx val="4"/>
          <c:order val="4"/>
          <c:tx>
            <c:strRef>
              <c:f>'[Ledenverloop All United per leeftijdscategorie.xlsx]Leeftijdsgroep'!$A$7</c:f>
              <c:strCache>
                <c:ptCount val="1"/>
                <c:pt idx="0">
                  <c:v>  C-Junioren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numRef>
              <c:f>'[Ledenverloop All United per leeftijdscategorie.xlsx]Leeftijdsgroep'!$B$1:$F$1</c:f>
              <c:numCache>
                <c:formatCode>m/d/yyyy</c:formatCode>
                <c:ptCount val="5"/>
                <c:pt idx="0">
                  <c:v>41275</c:v>
                </c:pt>
                <c:pt idx="1">
                  <c:v>41640</c:v>
                </c:pt>
                <c:pt idx="2">
                  <c:v>42005</c:v>
                </c:pt>
                <c:pt idx="3">
                  <c:v>42370</c:v>
                </c:pt>
                <c:pt idx="4">
                  <c:v>42736</c:v>
                </c:pt>
              </c:numCache>
            </c:numRef>
          </c:cat>
          <c:val>
            <c:numRef>
              <c:f>'[Ledenverloop All United per leeftijdscategorie.xlsx]Leeftijdsgroep'!$B$7:$F$7</c:f>
              <c:numCache>
                <c:formatCode>General</c:formatCode>
                <c:ptCount val="5"/>
                <c:pt idx="0">
                  <c:v>19</c:v>
                </c:pt>
                <c:pt idx="1">
                  <c:v>40</c:v>
                </c:pt>
                <c:pt idx="2">
                  <c:v>33</c:v>
                </c:pt>
                <c:pt idx="3">
                  <c:v>25</c:v>
                </c:pt>
                <c:pt idx="4">
                  <c:v>36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5644-4571-81F5-ACA100BE7336}"/>
            </c:ext>
          </c:extLst>
        </c:ser>
        <c:ser>
          <c:idx val="5"/>
          <c:order val="5"/>
          <c:tx>
            <c:strRef>
              <c:f>'[Ledenverloop All United per leeftijdscategorie.xlsx]Leeftijdsgroep'!$A$8</c:f>
              <c:strCache>
                <c:ptCount val="1"/>
                <c:pt idx="0">
                  <c:v>  B-Junioren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cat>
            <c:numRef>
              <c:f>'[Ledenverloop All United per leeftijdscategorie.xlsx]Leeftijdsgroep'!$B$1:$F$1</c:f>
              <c:numCache>
                <c:formatCode>m/d/yyyy</c:formatCode>
                <c:ptCount val="5"/>
                <c:pt idx="0">
                  <c:v>41275</c:v>
                </c:pt>
                <c:pt idx="1">
                  <c:v>41640</c:v>
                </c:pt>
                <c:pt idx="2">
                  <c:v>42005</c:v>
                </c:pt>
                <c:pt idx="3">
                  <c:v>42370</c:v>
                </c:pt>
                <c:pt idx="4">
                  <c:v>42736</c:v>
                </c:pt>
              </c:numCache>
            </c:numRef>
          </c:cat>
          <c:val>
            <c:numRef>
              <c:f>'[Ledenverloop All United per leeftijdscategorie.xlsx]Leeftijdsgroep'!$B$8:$F$8</c:f>
              <c:numCache>
                <c:formatCode>General</c:formatCode>
                <c:ptCount val="5"/>
                <c:pt idx="0">
                  <c:v>11</c:v>
                </c:pt>
                <c:pt idx="1">
                  <c:v>20</c:v>
                </c:pt>
                <c:pt idx="2">
                  <c:v>28</c:v>
                </c:pt>
                <c:pt idx="3">
                  <c:v>34</c:v>
                </c:pt>
                <c:pt idx="4">
                  <c:v>19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5644-4571-81F5-ACA100BE7336}"/>
            </c:ext>
          </c:extLst>
        </c:ser>
        <c:ser>
          <c:idx val="6"/>
          <c:order val="6"/>
          <c:tx>
            <c:strRef>
              <c:f>'[Ledenverloop All United per leeftijdscategorie.xlsx]Leeftijdsgroep'!$A$9</c:f>
              <c:strCache>
                <c:ptCount val="1"/>
                <c:pt idx="0">
                  <c:v>  A-Junioren</c:v>
                </c:pt>
              </c:strCache>
            </c:strRef>
          </c:tx>
          <c:spPr>
            <a:ln w="28575" cap="rnd">
              <a:solidFill>
                <a:schemeClr val="accent1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'[Ledenverloop All United per leeftijdscategorie.xlsx]Leeftijdsgroep'!$B$1:$F$1</c:f>
              <c:numCache>
                <c:formatCode>m/d/yyyy</c:formatCode>
                <c:ptCount val="5"/>
                <c:pt idx="0">
                  <c:v>41275</c:v>
                </c:pt>
                <c:pt idx="1">
                  <c:v>41640</c:v>
                </c:pt>
                <c:pt idx="2">
                  <c:v>42005</c:v>
                </c:pt>
                <c:pt idx="3">
                  <c:v>42370</c:v>
                </c:pt>
                <c:pt idx="4">
                  <c:v>42736</c:v>
                </c:pt>
              </c:numCache>
            </c:numRef>
          </c:cat>
          <c:val>
            <c:numRef>
              <c:f>'[Ledenverloop All United per leeftijdscategorie.xlsx]Leeftijdsgroep'!$B$9:$F$9</c:f>
              <c:numCache>
                <c:formatCode>General</c:formatCode>
                <c:ptCount val="5"/>
                <c:pt idx="0">
                  <c:v>9</c:v>
                </c:pt>
                <c:pt idx="1">
                  <c:v>20</c:v>
                </c:pt>
                <c:pt idx="2">
                  <c:v>14</c:v>
                </c:pt>
                <c:pt idx="3">
                  <c:v>15</c:v>
                </c:pt>
                <c:pt idx="4">
                  <c:v>24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5644-4571-81F5-ACA100BE733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13765560"/>
        <c:axId val="513765888"/>
      </c:lineChart>
      <c:dateAx>
        <c:axId val="513765560"/>
        <c:scaling>
          <c:orientation val="minMax"/>
        </c:scaling>
        <c:delete val="0"/>
        <c:axPos val="b"/>
        <c:numFmt formatCode="m/d/yyyy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NL"/>
          </a:p>
        </c:txPr>
        <c:crossAx val="513765888"/>
        <c:crosses val="autoZero"/>
        <c:auto val="1"/>
        <c:lblOffset val="100"/>
        <c:baseTimeUnit val="years"/>
      </c:dateAx>
      <c:valAx>
        <c:axId val="5137658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NL"/>
          </a:p>
        </c:txPr>
        <c:crossAx val="5137655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l-N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nl-NL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02EE2-668B-4709-841D-EDF43B54BFF2}" type="datetimeFigureOut">
              <a:rPr lang="nl-NL" smtClean="0"/>
              <a:t>6-3-2017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3D3A4-7CEC-412A-AE88-599B9DED91A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628828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02EE2-668B-4709-841D-EDF43B54BFF2}" type="datetimeFigureOut">
              <a:rPr lang="nl-NL" smtClean="0"/>
              <a:t>6-3-2017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3D3A4-7CEC-412A-AE88-599B9DED91A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385404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02EE2-668B-4709-841D-EDF43B54BFF2}" type="datetimeFigureOut">
              <a:rPr lang="nl-NL" smtClean="0"/>
              <a:t>6-3-2017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3D3A4-7CEC-412A-AE88-599B9DED91A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57859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02EE2-668B-4709-841D-EDF43B54BFF2}" type="datetimeFigureOut">
              <a:rPr lang="nl-NL" smtClean="0"/>
              <a:t>6-3-2017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3D3A4-7CEC-412A-AE88-599B9DED91A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147781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02EE2-668B-4709-841D-EDF43B54BFF2}" type="datetimeFigureOut">
              <a:rPr lang="nl-NL" smtClean="0"/>
              <a:t>6-3-2017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3D3A4-7CEC-412A-AE88-599B9DED91A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643227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02EE2-668B-4709-841D-EDF43B54BFF2}" type="datetimeFigureOut">
              <a:rPr lang="nl-NL" smtClean="0"/>
              <a:t>6-3-2017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3D3A4-7CEC-412A-AE88-599B9DED91A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376651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02EE2-668B-4709-841D-EDF43B54BFF2}" type="datetimeFigureOut">
              <a:rPr lang="nl-NL" smtClean="0"/>
              <a:t>6-3-2017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3D3A4-7CEC-412A-AE88-599B9DED91A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758454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02EE2-668B-4709-841D-EDF43B54BFF2}" type="datetimeFigureOut">
              <a:rPr lang="nl-NL" smtClean="0"/>
              <a:t>6-3-2017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3D3A4-7CEC-412A-AE88-599B9DED91A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123910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02EE2-668B-4709-841D-EDF43B54BFF2}" type="datetimeFigureOut">
              <a:rPr lang="nl-NL" smtClean="0"/>
              <a:t>6-3-2017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3D3A4-7CEC-412A-AE88-599B9DED91A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383770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02EE2-668B-4709-841D-EDF43B54BFF2}" type="datetimeFigureOut">
              <a:rPr lang="nl-NL" smtClean="0"/>
              <a:t>6-3-2017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3D3A4-7CEC-412A-AE88-599B9DED91A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074828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02EE2-668B-4709-841D-EDF43B54BFF2}" type="datetimeFigureOut">
              <a:rPr lang="nl-NL" smtClean="0"/>
              <a:t>6-3-2017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3D3A4-7CEC-412A-AE88-599B9DED91A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564807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E02EE2-668B-4709-841D-EDF43B54BFF2}" type="datetimeFigureOut">
              <a:rPr lang="nl-NL" smtClean="0"/>
              <a:t>6-3-2017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33D3A4-7CEC-412A-AE88-599B9DED91A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75297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Ledenadministratie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Verslag 2017</a:t>
            </a:r>
          </a:p>
        </p:txBody>
      </p:sp>
    </p:spTree>
    <p:extLst>
      <p:ext uri="{BB962C8B-B14F-4D97-AF65-F5344CB8AC3E}">
        <p14:creationId xmlns:p14="http://schemas.microsoft.com/office/powerpoint/2010/main" val="28814749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algn="ctr"/>
            <a:r>
              <a:rPr lang="nl-NL" dirty="0"/>
              <a:t>Tabel ledenverloop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nl-NL" dirty="0"/>
              <a:t>Omschrijving	1-1-2013	1-1-2014	1-1-2015	1-1-2016	1-1-2017						</a:t>
            </a:r>
          </a:p>
          <a:p>
            <a:r>
              <a:rPr lang="fi-FI" dirty="0"/>
              <a:t>  Mini pupillen	2	0	1	5	0	</a:t>
            </a:r>
          </a:p>
          <a:p>
            <a:r>
              <a:rPr lang="nl-NL" dirty="0"/>
              <a:t>  C-Pupillen	7	13	19	15	20	</a:t>
            </a:r>
          </a:p>
          <a:p>
            <a:r>
              <a:rPr lang="nl-NL" dirty="0"/>
              <a:t>  B-Pupillen	22	40	46	35	47	</a:t>
            </a:r>
          </a:p>
          <a:p>
            <a:pPr algn="just"/>
            <a:r>
              <a:rPr lang="en-US" dirty="0"/>
              <a:t>  A-</a:t>
            </a:r>
            <a:r>
              <a:rPr lang="en-US" dirty="0" err="1"/>
              <a:t>Pupillen</a:t>
            </a:r>
            <a:r>
              <a:rPr lang="en-US" dirty="0"/>
              <a:t>	19	50	49	43	37	</a:t>
            </a:r>
          </a:p>
          <a:p>
            <a:r>
              <a:rPr lang="nl-NL" dirty="0"/>
              <a:t>  C-Junioren	19	40	33	25	36	</a:t>
            </a:r>
          </a:p>
          <a:p>
            <a:r>
              <a:rPr lang="nl-NL" dirty="0"/>
              <a:t>  B-Junioren	11	20	28	34	19	</a:t>
            </a:r>
          </a:p>
          <a:p>
            <a:r>
              <a:rPr lang="nl-NL" dirty="0"/>
              <a:t>  A-Junioren	9	20	14	15	24	</a:t>
            </a:r>
          </a:p>
          <a:p>
            <a:r>
              <a:rPr lang="nl-NL" dirty="0"/>
              <a:t>  Senioren	74	103	90	84	92	</a:t>
            </a:r>
          </a:p>
          <a:p>
            <a:r>
              <a:rPr lang="nl-NL" dirty="0"/>
              <a:t>  Masters	536	613	550	496	478	</a:t>
            </a:r>
          </a:p>
          <a:p>
            <a:r>
              <a:rPr lang="nl-NL" dirty="0"/>
              <a:t>  Subtotaal (Lid)	699	899	830	752	753	</a:t>
            </a:r>
          </a:p>
          <a:p>
            <a:pPr marL="0" indent="0">
              <a:buNone/>
            </a:pPr>
            <a:r>
              <a:rPr lang="nl-NL" dirty="0"/>
              <a:t>					</a:t>
            </a:r>
          </a:p>
          <a:p>
            <a:r>
              <a:rPr lang="nl-NL" dirty="0"/>
              <a:t>Jeugd		89	183	190	172	183	</a:t>
            </a:r>
          </a:p>
          <a:p>
            <a:r>
              <a:rPr lang="nl-NL" dirty="0"/>
              <a:t>Senioren	610	716	640	580	570	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914699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/>
              <a:t>Ledenverloop totaal</a:t>
            </a:r>
          </a:p>
        </p:txBody>
      </p:sp>
      <p:graphicFrame>
        <p:nvGraphicFramePr>
          <p:cNvPr id="4" name="Tijdelijke aanduiding voor inhoud 3">
            <a:extLst>
              <a:ext uri="{FF2B5EF4-FFF2-40B4-BE49-F238E27FC236}">
                <a16:creationId xmlns:a16="http://schemas.microsoft.com/office/drawing/2014/main" id="{6B291EFB-6AD1-4724-9AF2-4FECE3028563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732565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/>
              <a:t>Ledenverloop Senioren - Jeugd</a:t>
            </a:r>
          </a:p>
        </p:txBody>
      </p:sp>
      <p:graphicFrame>
        <p:nvGraphicFramePr>
          <p:cNvPr id="4" name="Tijdelijke aanduiding voor inhoud 3">
            <a:extLst>
              <a:ext uri="{FF2B5EF4-FFF2-40B4-BE49-F238E27FC236}">
                <a16:creationId xmlns:a16="http://schemas.microsoft.com/office/drawing/2014/main" id="{04A9A4C7-19CF-4996-A7C3-4EA9933F3AA7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968089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/>
              <a:t>Ledenverloop Jeugd</a:t>
            </a:r>
          </a:p>
        </p:txBody>
      </p:sp>
      <p:graphicFrame>
        <p:nvGraphicFramePr>
          <p:cNvPr id="4" name="Tijdelijke aanduiding voor inhoud 3">
            <a:extLst>
              <a:ext uri="{FF2B5EF4-FFF2-40B4-BE49-F238E27FC236}">
                <a16:creationId xmlns:a16="http://schemas.microsoft.com/office/drawing/2014/main" id="{EBD4C933-D3C3-4EE6-B949-9A80FE085D3D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279347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17</Words>
  <Application>Microsoft Office PowerPoint</Application>
  <PresentationFormat>Breedbeeld</PresentationFormat>
  <Paragraphs>23</Paragraphs>
  <Slides>5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Kantoorthema</vt:lpstr>
      <vt:lpstr>Ledenadministratie</vt:lpstr>
      <vt:lpstr>Tabel ledenverloop</vt:lpstr>
      <vt:lpstr>Ledenverloop totaal</vt:lpstr>
      <vt:lpstr>Ledenverloop Senioren - Jeugd</vt:lpstr>
      <vt:lpstr>Ledenverloop Jeugd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Ledenadministratie</dc:title>
  <dc:creator>Willem van der Heijden</dc:creator>
  <cp:lastModifiedBy>Willem van der Heijden</cp:lastModifiedBy>
  <cp:revision>2</cp:revision>
  <dcterms:created xsi:type="dcterms:W3CDTF">2017-03-06T13:46:42Z</dcterms:created>
  <dcterms:modified xsi:type="dcterms:W3CDTF">2017-03-06T16:41:48Z</dcterms:modified>
</cp:coreProperties>
</file>